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1" r:id="rId5"/>
    <p:sldId id="262" r:id="rId6"/>
    <p:sldId id="270" r:id="rId7"/>
    <p:sldId id="260" r:id="rId8"/>
    <p:sldId id="264" r:id="rId9"/>
    <p:sldId id="269" r:id="rId10"/>
    <p:sldId id="265" r:id="rId11"/>
    <p:sldId id="266" r:id="rId12"/>
    <p:sldId id="267" r:id="rId13"/>
    <p:sldId id="25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3367-2202-4808-A4B4-65B017A616E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E6E-ED51-42AA-89B8-5D8665DE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8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3367-2202-4808-A4B4-65B017A616E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E6E-ED51-42AA-89B8-5D8665DE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3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3367-2202-4808-A4B4-65B017A616E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E6E-ED51-42AA-89B8-5D8665DE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9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3367-2202-4808-A4B4-65B017A616E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E6E-ED51-42AA-89B8-5D8665DE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0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3367-2202-4808-A4B4-65B017A616E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E6E-ED51-42AA-89B8-5D8665DE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3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3367-2202-4808-A4B4-65B017A616E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E6E-ED51-42AA-89B8-5D8665DE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7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3367-2202-4808-A4B4-65B017A616E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E6E-ED51-42AA-89B8-5D8665DE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3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3367-2202-4808-A4B4-65B017A616E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E6E-ED51-42AA-89B8-5D8665DE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5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3367-2202-4808-A4B4-65B017A616E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E6E-ED51-42AA-89B8-5D8665DE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8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3367-2202-4808-A4B4-65B017A616E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E6E-ED51-42AA-89B8-5D8665DE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3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3367-2202-4808-A4B4-65B017A616E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9E6E-ED51-42AA-89B8-5D8665DE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5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C3367-2202-4808-A4B4-65B017A616E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9E6E-ED51-42AA-89B8-5D8665DE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769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3711E29-D068-471B-9CF6-3FC9CD660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310" y="171450"/>
            <a:ext cx="11784330" cy="651510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1610г.  - 46 присвитеров-ремонстрантов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A picture containing text, indoor, person&#10;&#10;Description automatically generated">
            <a:extLst>
              <a:ext uri="{FF2B5EF4-FFF2-40B4-BE49-F238E27FC236}">
                <a16:creationId xmlns:a16="http://schemas.microsoft.com/office/drawing/2014/main" id="{45D6A288-FB1F-4286-99D6-E7A5C76C8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" y="336973"/>
            <a:ext cx="11585700" cy="535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68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3711E29-D068-471B-9CF6-3FC9CD660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835" y="837372"/>
            <a:ext cx="11784330" cy="6515100"/>
          </a:xfrm>
        </p:spPr>
        <p:txBody>
          <a:bodyPr>
            <a:normAutofit/>
          </a:bodyPr>
          <a:lstStyle/>
          <a:p>
            <a:pPr marL="742950" indent="-742950" algn="l">
              <a:buFont typeface="Arial" panose="020B0604020202020204" pitchFamily="34" charset="0"/>
              <a:buAutoNum type="arabicPeriod" startAt="3"/>
            </a:pPr>
            <a:r>
              <a:rPr lang="ru-RU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греховность. </a:t>
            </a: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(арминиане)</a:t>
            </a: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испорченность человека делает его неспособным веровать во Христа, только благодать может возродить и обновить его.</a:t>
            </a:r>
          </a:p>
          <a:p>
            <a:pPr algn="l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(</a:t>
            </a:r>
            <a:r>
              <a:rPr lang="ru-RU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Ограниченное искупление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(кальвинисты)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70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3711E29-D068-471B-9CF6-3FC9CD660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835" y="847973"/>
            <a:ext cx="11784330" cy="6515100"/>
          </a:xfrm>
        </p:spPr>
        <p:txBody>
          <a:bodyPr>
            <a:normAutofit/>
          </a:bodyPr>
          <a:lstStyle/>
          <a:p>
            <a:pPr marL="742950" indent="-742950" algn="l">
              <a:buFont typeface="Arial" panose="020B0604020202020204" pitchFamily="34" charset="0"/>
              <a:buAutoNum type="arabicPeriod" startAt="4"/>
            </a:pPr>
            <a:r>
              <a:rPr lang="ru-RU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Преодолимая благодать. </a:t>
            </a: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(арминиане)</a:t>
            </a: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Предшествующая, предваряющая, благодать даёт человеку веру и возможность делать добро, но человек может либо принять её, либо отвергнуть.</a:t>
            </a:r>
          </a:p>
          <a:p>
            <a:pPr algn="l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(</a:t>
            </a:r>
            <a:r>
              <a:rPr lang="ru-RU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Неотразимая благодать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(кальвинисты)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031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3711E29-D068-471B-9CF6-3FC9CD660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835" y="171450"/>
            <a:ext cx="11784330" cy="6515100"/>
          </a:xfrm>
        </p:spPr>
        <p:txBody>
          <a:bodyPr>
            <a:normAutofit/>
          </a:bodyPr>
          <a:lstStyle/>
          <a:p>
            <a:pPr marL="742950" indent="-742950" algn="l">
              <a:buFont typeface="Arial" panose="020B0604020202020204" pitchFamily="34" charset="0"/>
              <a:buAutoNum type="arabicPeriod" startAt="5"/>
            </a:pPr>
            <a:r>
              <a:rPr lang="ru-RU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Изгладима ли благодать? </a:t>
            </a: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(арминиане)</a:t>
            </a: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Остаёться нерешённым, является ли благодать неизгладимой? То есть это надо сделать предметом более тщательного исследования.</a:t>
            </a:r>
          </a:p>
          <a:p>
            <a:pPr algn="l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l">
              <a:buAutoNum type="arabicPeriod" startAt="5"/>
            </a:pPr>
            <a:r>
              <a:rPr lang="ru-RU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Неотступность святых. </a:t>
            </a:r>
            <a:r>
              <a:rPr lang="ru-RU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(кальвинисты)</a:t>
            </a: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веры люди есть и всегда будут истинными и живыми членами Церкви.</a:t>
            </a:r>
          </a:p>
          <a:p>
            <a:pPr algn="l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114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3711E29-D068-471B-9CF6-3FC9CD660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310" y="171450"/>
            <a:ext cx="11784330" cy="65151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EEE024-F9D5-4D2F-8A09-D99CD179D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78" y="171450"/>
            <a:ext cx="13143583" cy="607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43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3711E29-D068-471B-9CF6-3FC9CD660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835" y="640080"/>
            <a:ext cx="11784330" cy="8802922"/>
          </a:xfrm>
        </p:spPr>
        <p:txBody>
          <a:bodyPr>
            <a:normAutofit/>
          </a:bodyPr>
          <a:lstStyle/>
          <a:p>
            <a:pPr algn="l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*В Нидерландах преследования арминиан закончилось во 2-й пол. 1620-х гг.</a:t>
            </a:r>
          </a:p>
          <a:p>
            <a:pPr algn="l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*В 1630г. – в Амстердаме открылась первая арминианская церковь</a:t>
            </a:r>
          </a:p>
          <a:p>
            <a:pPr algn="l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*В 1632 – академия</a:t>
            </a:r>
          </a:p>
          <a:p>
            <a:pPr algn="l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*Официальное признание арминианская церковь получила в 1795г.</a:t>
            </a:r>
          </a:p>
          <a:p>
            <a:pPr algn="l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*Сегодня в Нидерландах «братство ремонстрантов» насчитывает около 8000 чл. </a:t>
            </a:r>
            <a:r>
              <a:rPr 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 общинах</a:t>
            </a:r>
          </a:p>
        </p:txBody>
      </p:sp>
    </p:spTree>
    <p:extLst>
      <p:ext uri="{BB962C8B-B14F-4D97-AF65-F5344CB8AC3E}">
        <p14:creationId xmlns:p14="http://schemas.microsoft.com/office/powerpoint/2010/main" val="2656195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3711E29-D068-471B-9CF6-3FC9CD660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310" y="171450"/>
            <a:ext cx="11784330" cy="65151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93476F-530A-4844-AF69-C89258AB9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462" y="291465"/>
            <a:ext cx="13575873" cy="627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19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3711E29-D068-471B-9CF6-3FC9CD660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310" y="171450"/>
            <a:ext cx="11784330" cy="6515100"/>
          </a:xfrm>
        </p:spPr>
        <p:txBody>
          <a:bodyPr/>
          <a:lstStyle/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*Контрремонстрация 1611 – Фест Хоммиус</a:t>
            </a:r>
          </a:p>
          <a:p>
            <a:pPr algn="l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*Голландский Национальный Синод в Дордрехте 1618-1619гг.</a:t>
            </a:r>
          </a:p>
          <a:p>
            <a:pPr algn="l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*Война с католицизмом (Испанией)</a:t>
            </a:r>
          </a:p>
          <a:p>
            <a:pPr algn="l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*Казнь ремонстрантов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C09B3A-F5FE-4D30-95D3-AF2B6D730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5" y="281940"/>
            <a:ext cx="1621155" cy="251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54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3711E29-D068-471B-9CF6-3FC9CD660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310" y="171450"/>
            <a:ext cx="11784330" cy="6515100"/>
          </a:xfrm>
        </p:spPr>
        <p:txBody>
          <a:bodyPr/>
          <a:lstStyle/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972649-085C-43AD-91F5-45BFD33C0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18" y="171450"/>
            <a:ext cx="13127899" cy="616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91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3711E29-D068-471B-9CF6-3FC9CD660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310" y="171450"/>
            <a:ext cx="11784330" cy="6515100"/>
          </a:xfrm>
        </p:spPr>
        <p:txBody>
          <a:bodyPr/>
          <a:lstStyle/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0C43104-FDBC-4237-BFA6-0911BE2A3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11" y="305646"/>
            <a:ext cx="13514511" cy="624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89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3711E29-D068-471B-9CF6-3FC9CD660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835" y="342900"/>
            <a:ext cx="11784330" cy="6515100"/>
          </a:xfrm>
        </p:spPr>
        <p:txBody>
          <a:bodyPr>
            <a:normAutofit/>
          </a:bodyPr>
          <a:lstStyle/>
          <a:p>
            <a:pPr algn="l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74D1FA-7BCD-4AB5-A3C7-B07D49915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37" y="244246"/>
            <a:ext cx="8861664" cy="661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13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3711E29-D068-471B-9CF6-3FC9CD660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835" y="537210"/>
            <a:ext cx="11784330" cy="5566410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Вера – основа спасения. </a:t>
            </a:r>
          </a:p>
          <a:p>
            <a:pPr algn="l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 спасает человека по его вере и осуждает из-за его неверия. </a:t>
            </a: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(арминиане)</a:t>
            </a:r>
          </a:p>
          <a:p>
            <a:pPr algn="l"/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r>
              <a:rPr lang="ru-RU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Избрание не основывается на вере. </a:t>
            </a:r>
          </a:p>
          <a:p>
            <a:pPr algn="l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Напротив, избрание служит основанием веры.</a:t>
            </a:r>
          </a:p>
          <a:p>
            <a:pPr algn="l"/>
            <a:r>
              <a:rPr lang="ru-RU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(кальвинисты)</a:t>
            </a:r>
          </a:p>
        </p:txBody>
      </p:sp>
    </p:spTree>
    <p:extLst>
      <p:ext uri="{BB962C8B-B14F-4D97-AF65-F5344CB8AC3E}">
        <p14:creationId xmlns:p14="http://schemas.microsoft.com/office/powerpoint/2010/main" val="3296807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3711E29-D068-471B-9CF6-3FC9CD660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835" y="171450"/>
            <a:ext cx="11784330" cy="6515100"/>
          </a:xfrm>
        </p:spPr>
        <p:txBody>
          <a:bodyPr>
            <a:normAutofit/>
          </a:bodyPr>
          <a:lstStyle/>
          <a:p>
            <a:pPr marL="742950" indent="-742950" algn="l">
              <a:buAutoNum type="arabicPeriod" startAt="2"/>
            </a:pPr>
            <a:r>
              <a:rPr lang="ru-RU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Всеобщее искупление. </a:t>
            </a:r>
          </a:p>
          <a:p>
            <a:pPr algn="l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Христос умер за всех людей, но пользуются Его искупительной жертвой только уверовавшие. </a:t>
            </a: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(арминиане)</a:t>
            </a:r>
          </a:p>
          <a:p>
            <a:pPr algn="l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l">
              <a:buAutoNum type="arabicPeriod" startAt="2"/>
            </a:pPr>
            <a:r>
              <a:rPr lang="ru-RU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Спасение через смерть Христа только избранных. </a:t>
            </a:r>
          </a:p>
          <a:p>
            <a:pPr algn="l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Сила смерти в том, чтобы только избранным даровать оправдывающую веру. </a:t>
            </a:r>
            <a:r>
              <a:rPr lang="ru-RU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(кальвинисты)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866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3711E29-D068-471B-9CF6-3FC9CD660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835" y="1430407"/>
            <a:ext cx="11784330" cy="6515100"/>
          </a:xfrm>
        </p:spPr>
        <p:txBody>
          <a:bodyPr>
            <a:normAutofit/>
          </a:bodyPr>
          <a:lstStyle/>
          <a:p>
            <a:pPr algn="l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  4. </a:t>
            </a:r>
            <a:r>
              <a:rPr lang="ru-RU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греховность всех людей и их обращение. </a:t>
            </a:r>
          </a:p>
          <a:p>
            <a:pPr algn="l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люди абсолютно порочны, но вина за неприятие спасения лежит исключительно на самих грешниках, в то время как приятия спасения от людей не зависит. </a:t>
            </a:r>
            <a:r>
              <a:rPr lang="ru-RU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(кальвинисты)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548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321</Words>
  <Application>Microsoft Office PowerPoint</Application>
  <PresentationFormat>Widescreen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2022-11-27T08:36:43Z</dcterms:created>
  <dcterms:modified xsi:type="dcterms:W3CDTF">2022-11-27T22:44:48Z</dcterms:modified>
</cp:coreProperties>
</file>